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797675" cy="99282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WryyvsJSyDeMPBHSKFI6tY8Kj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06463" y="4716463"/>
            <a:ext cx="4984750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1338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2" type="sldNum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906463" y="4716463"/>
            <a:ext cx="4984750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3be4361e9_1_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3be4361e9_1_2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63be4361e9_1_2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19403b1e8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19403b1e8_0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619403b1e8_0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 txBox="1"/>
          <p:nvPr>
            <p:ph idx="12" type="sldNum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906463" y="4716463"/>
            <a:ext cx="4984750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be4361e9_2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be4361e9_2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63be4361e9_2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be4361e9_2_2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be4361e9_2_26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3be4361e9_2_26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be4361e9_2_33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be4361e9_2_33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3be4361e9_2_33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3be4361e9_2_45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3be4361e9_2_45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63be4361e9_2_45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5bf9293b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5bf9293b_0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645bf9293b_0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3be4361e9_2_6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3be4361e9_2_68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63be4361e9_2_68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17032d4f0_0_4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17032d4f0_0_46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617032d4f0_0_46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906463" y="4716463"/>
            <a:ext cx="4984750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be4361e9_3_1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be4361e9_3_1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63be4361e9_3_1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be4361e9_3_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be4361e9_3_2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63be4361e9_3_2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be4361e9_3_3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be4361e9_3_39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3be4361e9_3_39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3be4361e9_3_1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3be4361e9_3_18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63be4361e9_3_18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be4361e9_3_2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be4361e9_3_26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63be4361e9_3_26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19a6a81b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19a6a81b_0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6319a6a81b_0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319a6a81b_0_2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319a6a81b_0_2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6319a6a81b_0_2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19a6a81b_0_1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19a6a81b_0_14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319a6a81b_0_14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7032d4f0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7032d4f0_0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617032d4f0_0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2" type="sldNum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906463" y="4716463"/>
            <a:ext cx="4984750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be4361e9_1_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be4361e9_1_8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63be4361e9_1_8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be4361e9_1_1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be4361e9_1_14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63be4361e9_1_14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1dd97e402_0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61dd97e402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61dd97e402_0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be4361e9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3be4361e9_0_0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63be4361e9_0_0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be4361e9_0_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3be4361e9_0_7:notes"/>
          <p:cNvSpPr txBox="1"/>
          <p:nvPr>
            <p:ph idx="1" type="body"/>
          </p:nvPr>
        </p:nvSpPr>
        <p:spPr>
          <a:xfrm>
            <a:off x="906463" y="4716463"/>
            <a:ext cx="4984800" cy="44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3be4361e9_0_7:notes"/>
          <p:cNvSpPr txBox="1"/>
          <p:nvPr>
            <p:ph idx="12" type="sldNum"/>
          </p:nvPr>
        </p:nvSpPr>
        <p:spPr>
          <a:xfrm>
            <a:off x="3851275" y="9431338"/>
            <a:ext cx="2946300" cy="496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6913" y="6305550"/>
            <a:ext cx="708025" cy="433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type="ctrTitle"/>
          </p:nvPr>
        </p:nvSpPr>
        <p:spPr>
          <a:xfrm>
            <a:off x="609600" y="22098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609600" y="48768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7010400" y="152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99" y="180000"/>
            <a:ext cx="2338425" cy="94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" type="body"/>
          </p:nvPr>
        </p:nvSpPr>
        <p:spPr>
          <a:xfrm rot="5400000">
            <a:off x="2857500" y="114300"/>
            <a:ext cx="3733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5448300" y="2705100"/>
            <a:ext cx="4724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257300" y="723900"/>
            <a:ext cx="4724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body"/>
          </p:nvPr>
        </p:nvSpPr>
        <p:spPr>
          <a:xfrm>
            <a:off x="609600" y="2362200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609600" y="2362200"/>
            <a:ext cx="4038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4800600" y="2362200"/>
            <a:ext cx="4038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609600" y="2362200"/>
            <a:ext cx="4038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2" type="body"/>
          </p:nvPr>
        </p:nvSpPr>
        <p:spPr>
          <a:xfrm>
            <a:off x="4800600" y="2362200"/>
            <a:ext cx="4038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342900" lvl="4" marL="22860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4pPr>
            <a:lvl5pPr indent="-330200" lvl="4" marL="22860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4pPr>
            <a:lvl5pPr indent="-330200" lvl="4" marL="22860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4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indent="-355600" lvl="4" marL="22860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9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609600" y="2362200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 marR="0" rtl="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l">
              <a:lnSpc>
                <a:spcPct val="14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16913" y="6292850"/>
            <a:ext cx="708025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999" y="180000"/>
            <a:ext cx="2338425" cy="9447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github.com/nagadomi/waifu2x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09600" y="22098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BEAM Update - Sep 2019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609600" y="464820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By David Miller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be4361e9_1_2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216" name="Google Shape;216;g63be4361e9_1_2"/>
          <p:cNvSpPr txBox="1"/>
          <p:nvPr>
            <p:ph idx="1" type="body"/>
          </p:nvPr>
        </p:nvSpPr>
        <p:spPr>
          <a:xfrm>
            <a:off x="609600" y="2362200"/>
            <a:ext cx="82296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Read in and process the thermal camera footage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Qr = model.readH264(</a:t>
            </a:r>
            <a:r>
              <a:rPr lang="en-US" sz="1800">
                <a:solidFill>
                  <a:srgbClr val="00FFFF"/>
                </a:solidFill>
              </a:rPr>
              <a:t>"video.h264"</a:t>
            </a:r>
            <a:r>
              <a:rPr lang="en-US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Read in and process xml log file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xml_data = model.readXMLData(</a:t>
            </a:r>
            <a:r>
              <a:rPr lang="en-US" sz="1800">
                <a:solidFill>
                  <a:srgbClr val="00FFFF"/>
                </a:solidFill>
              </a:rPr>
              <a:t>“xml-log.xml”</a:t>
            </a:r>
            <a:r>
              <a:rPr lang="en-US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Predict the temperature based off the thermal camera data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T = model.predictTemperature(Qr,e,T0,vectorize=True)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Predict the power density based off the predicted temperature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I = model.predictPowerDensity(T,K,D)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Predict laser power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P = model.predictPower(I)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7" name="Google Shape;217;g63be4361e9_1_2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63be4361e9_1_2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19403b1e8_0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225" name="Google Shape;225;g619403b1e8_0_0"/>
          <p:cNvSpPr txBox="1"/>
          <p:nvPr>
            <p:ph idx="1" type="body"/>
          </p:nvPr>
        </p:nvSpPr>
        <p:spPr>
          <a:xfrm>
            <a:off x="609600" y="2362200"/>
            <a:ext cx="82296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Create and write data to file adding it to a new run group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</a:rPr>
              <a:t>with </a:t>
            </a:r>
            <a:r>
              <a:rPr lang="en-US" sz="1800">
                <a:solidFill>
                  <a:schemeClr val="lt1"/>
                </a:solidFill>
              </a:rPr>
              <a:t>hd.initialize(</a:t>
            </a:r>
            <a:r>
              <a:rPr lang="en-US" sz="1800">
                <a:solidFill>
                  <a:srgbClr val="00FFFF"/>
                </a:solidFill>
              </a:rPr>
              <a:t>“run-data.hdf5”</a:t>
            </a:r>
            <a:r>
              <a:rPr lang="en-US" sz="1800">
                <a:solidFill>
                  <a:schemeClr val="lt1"/>
                </a:solidFill>
              </a:rPr>
              <a:t>) as data_f: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	hd.updateData(data_f, </a:t>
            </a:r>
            <a:r>
              <a:rPr lang="en-US" sz="1800">
                <a:solidFill>
                  <a:srgbClr val="00FF00"/>
                </a:solidFill>
              </a:rPr>
              <a:t># file object</a:t>
            </a:r>
            <a:endParaRPr sz="1800">
              <a:solidFill>
                <a:srgbClr val="00FF00"/>
              </a:solidFill>
            </a:endParaRPr>
          </a:p>
          <a:p>
            <a:pPr indent="0" lvl="0" marL="182880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createNew=True, </a:t>
            </a:r>
            <a:r>
              <a:rPr lang="en-US" sz="1800">
                <a:solidFill>
                  <a:srgbClr val="00FF00"/>
                </a:solidFill>
              </a:rPr>
              <a:t># flag to create new run group</a:t>
            </a:r>
            <a:endParaRPr sz="1800">
              <a:solidFill>
                <a:srgbClr val="00FF00"/>
              </a:solidFill>
            </a:endParaRPr>
          </a:p>
          <a:p>
            <a:pPr indent="0" lvl="0" marL="182880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    # data to add</a:t>
            </a:r>
            <a:endParaRPr sz="1800">
              <a:solidFill>
                <a:srgbClr val="00FF00"/>
              </a:solidFill>
            </a:endParaRPr>
          </a:p>
          <a:p>
            <a:pPr indent="0" lvl="0" marL="182880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   Qr=Qr,T=T,I=I,P=P,xml=xml_data)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Laser Power</a:t>
            </a:r>
            <a:endParaRPr/>
          </a:p>
        </p:txBody>
      </p:sp>
      <p:sp>
        <p:nvSpPr>
          <p:cNvPr id="232" name="Google Shape;232;p4"/>
          <p:cNvSpPr txBox="1"/>
          <p:nvPr>
            <p:ph idx="1" type="body"/>
          </p:nvPr>
        </p:nvSpPr>
        <p:spPr>
          <a:xfrm>
            <a:off x="609600" y="2133600"/>
            <a:ext cx="40386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Identifying boundary from thermal images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Current best from Hough Circle Transform (80%)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Searching for ways to clean up the data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A good power estimate is need to predict the melt pool</a:t>
            </a:r>
            <a:endParaRPr sz="2600"/>
          </a:p>
        </p:txBody>
      </p:sp>
      <p:sp>
        <p:nvSpPr>
          <p:cNvPr id="233" name="Google Shape;233;p4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  <p:pic>
        <p:nvPicPr>
          <p:cNvPr id="235" name="Google Shape;235;p4"/>
          <p:cNvPicPr preferRelativeResize="0"/>
          <p:nvPr/>
        </p:nvPicPr>
        <p:blipFill rotWithShape="1">
          <a:blip r:embed="rId3">
            <a:alphaModFix/>
          </a:blip>
          <a:srcRect b="10614" l="12576" r="9886" t="11847"/>
          <a:stretch/>
        </p:blipFill>
        <p:spPr>
          <a:xfrm>
            <a:off x="4648200" y="2362200"/>
            <a:ext cx="4191000" cy="314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be4361e9_2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Laser Power</a:t>
            </a:r>
            <a:endParaRPr/>
          </a:p>
        </p:txBody>
      </p:sp>
      <p:sp>
        <p:nvSpPr>
          <p:cNvPr id="242" name="Google Shape;242;g63be4361e9_2_0"/>
          <p:cNvSpPr txBox="1"/>
          <p:nvPr>
            <p:ph idx="1" type="body"/>
          </p:nvPr>
        </p:nvSpPr>
        <p:spPr>
          <a:xfrm>
            <a:off x="609600" y="2133600"/>
            <a:ext cx="7948800" cy="396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Current methods being investigated: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Edge detection 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Apply edge detection algorithm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Clean up/denoise etc.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Pass data onto Hough Circle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Wavelet denoising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Fitting functions to predict the ideal Hough Circle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Collecting data about the ideal Hough Circle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Fitting functions (e.g. KDE) to the data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the functions to predict the ideal Hough Circle.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Non-linear means denoising</a:t>
            </a:r>
            <a:endParaRPr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63be4361e9_2_0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63be4361e9_2_0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be4361e9_2_26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sp>
        <p:nvSpPr>
          <p:cNvPr id="251" name="Google Shape;251;g63be4361e9_2_26"/>
          <p:cNvSpPr txBox="1"/>
          <p:nvPr>
            <p:ph idx="1" type="body"/>
          </p:nvPr>
        </p:nvSpPr>
        <p:spPr>
          <a:xfrm>
            <a:off x="609600" y="2362200"/>
            <a:ext cx="81000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Upscaling low resolution thermal images</a:t>
            </a:r>
            <a:r>
              <a:rPr lang="en-US" sz="2600"/>
              <a:t> whilst </a:t>
            </a:r>
            <a:r>
              <a:rPr lang="en-US" sz="2600"/>
              <a:t>maintaining data quality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Getting good quality data from cheap IoT solutions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Recording data on a Raspberry Pi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Scale it to a higher resolution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Retrieve higher resolution thermal data</a:t>
            </a:r>
            <a:endParaRPr sz="26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3be4361e9_2_33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sp>
        <p:nvSpPr>
          <p:cNvPr id="258" name="Google Shape;258;g63be4361e9_2_33"/>
          <p:cNvSpPr txBox="1"/>
          <p:nvPr>
            <p:ph idx="1" type="body"/>
          </p:nvPr>
        </p:nvSpPr>
        <p:spPr>
          <a:xfrm>
            <a:off x="609600" y="2133600"/>
            <a:ext cx="3962400" cy="396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Waifu2x</a:t>
            </a:r>
            <a:endParaRPr sz="2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Image Super-Resolution for Anime-style art using Deep Convolutional Neural Networks (2015), Dong et al.</a:t>
            </a:r>
            <a:endParaRPr sz="2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Scales and denosies images</a:t>
            </a:r>
            <a:endParaRPr sz="2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Referenced in other papers</a:t>
            </a:r>
            <a:endParaRPr sz="2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Used in other industries</a:t>
            </a:r>
            <a:endParaRPr sz="2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Caffe ML</a:t>
            </a:r>
            <a:endParaRPr sz="21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Available pre-trained</a:t>
            </a:r>
            <a:endParaRPr sz="2100"/>
          </a:p>
          <a:p>
            <a:pPr indent="-266700" lvl="1" marL="74295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8 different datasets</a:t>
            </a:r>
            <a:endParaRPr sz="21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9" name="Google Shape;259;g63be4361e9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875" y="1447800"/>
            <a:ext cx="2496477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63be4361e9_2_33"/>
          <p:cNvSpPr txBox="1"/>
          <p:nvPr/>
        </p:nvSpPr>
        <p:spPr>
          <a:xfrm>
            <a:off x="4572000" y="6096000"/>
            <a:ext cx="5433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Source: </a:t>
            </a:r>
            <a:r>
              <a:rPr lang="en-US" u="sng">
                <a:solidFill>
                  <a:schemeClr val="lt1"/>
                </a:solidFill>
                <a:hlinkClick r:id="rId4"/>
              </a:rPr>
              <a:t>https://github.com/nagadomi/waifu2x</a:t>
            </a:r>
            <a:r>
              <a:rPr lang="en-US">
                <a:solidFill>
                  <a:schemeClr val="lt1"/>
                </a:solidFill>
              </a:rPr>
              <a:t>,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DOA: 26/09/2019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3be4361e9_2_45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sp>
        <p:nvSpPr>
          <p:cNvPr id="267" name="Google Shape;267;g63be4361e9_2_45"/>
          <p:cNvSpPr/>
          <p:nvPr/>
        </p:nvSpPr>
        <p:spPr>
          <a:xfrm>
            <a:off x="1573200" y="2915750"/>
            <a:ext cx="1332000" cy="86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[0,1]</a:t>
            </a:r>
            <a:endParaRPr/>
          </a:p>
        </p:txBody>
      </p:sp>
      <p:sp>
        <p:nvSpPr>
          <p:cNvPr id="268" name="Google Shape;268;g63be4361e9_2_45"/>
          <p:cNvSpPr/>
          <p:nvPr/>
        </p:nvSpPr>
        <p:spPr>
          <a:xfrm>
            <a:off x="609600" y="3099950"/>
            <a:ext cx="963600" cy="5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63be4361e9_2_45"/>
          <p:cNvSpPr/>
          <p:nvPr/>
        </p:nvSpPr>
        <p:spPr>
          <a:xfrm>
            <a:off x="2905200" y="3099950"/>
            <a:ext cx="963600" cy="5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63be4361e9_2_45"/>
          <p:cNvSpPr/>
          <p:nvPr/>
        </p:nvSpPr>
        <p:spPr>
          <a:xfrm>
            <a:off x="3868800" y="2915750"/>
            <a:ext cx="1332000" cy="86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Saved as Image</a:t>
            </a:r>
            <a:endParaRPr/>
          </a:p>
        </p:txBody>
      </p:sp>
      <p:sp>
        <p:nvSpPr>
          <p:cNvPr id="271" name="Google Shape;271;g63be4361e9_2_45"/>
          <p:cNvSpPr/>
          <p:nvPr/>
        </p:nvSpPr>
        <p:spPr>
          <a:xfrm>
            <a:off x="5239675" y="3099950"/>
            <a:ext cx="963600" cy="5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63be4361e9_2_45"/>
          <p:cNvSpPr/>
          <p:nvPr/>
        </p:nvSpPr>
        <p:spPr>
          <a:xfrm>
            <a:off x="6242150" y="2915750"/>
            <a:ext cx="1332000" cy="86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Waifu2x</a:t>
            </a:r>
            <a:endParaRPr/>
          </a:p>
        </p:txBody>
      </p:sp>
      <p:sp>
        <p:nvSpPr>
          <p:cNvPr id="273" name="Google Shape;273;g63be4361e9_2_45"/>
          <p:cNvSpPr/>
          <p:nvPr/>
        </p:nvSpPr>
        <p:spPr>
          <a:xfrm>
            <a:off x="7574150" y="3199150"/>
            <a:ext cx="1002600" cy="1866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3be4361e9_2_45"/>
          <p:cNvSpPr/>
          <p:nvPr/>
        </p:nvSpPr>
        <p:spPr>
          <a:xfrm flipH="1">
            <a:off x="6203275" y="4381200"/>
            <a:ext cx="1332000" cy="86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in result</a:t>
            </a:r>
            <a:endParaRPr/>
          </a:p>
        </p:txBody>
      </p:sp>
      <p:sp>
        <p:nvSpPr>
          <p:cNvPr id="275" name="Google Shape;275;g63be4361e9_2_45"/>
          <p:cNvSpPr/>
          <p:nvPr/>
        </p:nvSpPr>
        <p:spPr>
          <a:xfrm flipH="1">
            <a:off x="5239675" y="4565400"/>
            <a:ext cx="963600" cy="5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63be4361e9_2_45"/>
          <p:cNvSpPr/>
          <p:nvPr/>
        </p:nvSpPr>
        <p:spPr>
          <a:xfrm flipH="1">
            <a:off x="3888238" y="4381200"/>
            <a:ext cx="1332000" cy="86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[0,1]</a:t>
            </a:r>
            <a:endParaRPr/>
          </a:p>
        </p:txBody>
      </p:sp>
      <p:sp>
        <p:nvSpPr>
          <p:cNvPr id="277" name="Google Shape;277;g63be4361e9_2_45"/>
          <p:cNvSpPr/>
          <p:nvPr/>
        </p:nvSpPr>
        <p:spPr>
          <a:xfrm flipH="1">
            <a:off x="2905200" y="4565400"/>
            <a:ext cx="963600" cy="5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3be4361e9_2_45"/>
          <p:cNvSpPr/>
          <p:nvPr/>
        </p:nvSpPr>
        <p:spPr>
          <a:xfrm>
            <a:off x="1573200" y="4381200"/>
            <a:ext cx="1332000" cy="86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Scale to original temperature limits</a:t>
            </a:r>
            <a:endParaRPr/>
          </a:p>
        </p:txBody>
      </p:sp>
      <p:sp>
        <p:nvSpPr>
          <p:cNvPr id="279" name="Google Shape;279;g63be4361e9_2_45"/>
          <p:cNvSpPr/>
          <p:nvPr/>
        </p:nvSpPr>
        <p:spPr>
          <a:xfrm flipH="1">
            <a:off x="609600" y="4565400"/>
            <a:ext cx="963600" cy="5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63be4361e9_2_45"/>
          <p:cNvSpPr txBox="1"/>
          <p:nvPr/>
        </p:nvSpPr>
        <p:spPr>
          <a:xfrm>
            <a:off x="501300" y="2564975"/>
            <a:ext cx="963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Data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81" name="Google Shape;281;g63be4361e9_2_45"/>
          <p:cNvSpPr txBox="1"/>
          <p:nvPr/>
        </p:nvSpPr>
        <p:spPr>
          <a:xfrm>
            <a:off x="491550" y="5310925"/>
            <a:ext cx="11997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Scaled </a:t>
            </a:r>
            <a:r>
              <a:rPr lang="en-US" sz="2000">
                <a:solidFill>
                  <a:schemeClr val="lt1"/>
                </a:solidFill>
              </a:rPr>
              <a:t>Data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45bf9293b_0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pic>
        <p:nvPicPr>
          <p:cNvPr id="288" name="Google Shape;288;g645bf9293b_0_0"/>
          <p:cNvPicPr preferRelativeResize="0"/>
          <p:nvPr/>
        </p:nvPicPr>
        <p:blipFill rotWithShape="1">
          <a:blip r:embed="rId3">
            <a:alphaModFix/>
          </a:blip>
          <a:srcRect b="727" l="655" r="0" t="895"/>
          <a:stretch/>
        </p:blipFill>
        <p:spPr>
          <a:xfrm>
            <a:off x="4549052" y="2594100"/>
            <a:ext cx="4290148" cy="3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645bf9293b_0_0"/>
          <p:cNvPicPr preferRelativeResize="0"/>
          <p:nvPr/>
        </p:nvPicPr>
        <p:blipFill rotWithShape="1">
          <a:blip r:embed="rId4">
            <a:alphaModFix/>
          </a:blip>
          <a:srcRect b="890" l="876" r="600" t="1204"/>
          <a:stretch/>
        </p:blipFill>
        <p:spPr>
          <a:xfrm>
            <a:off x="185625" y="2594100"/>
            <a:ext cx="4290150" cy="32015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645bf9293b_0_0"/>
          <p:cNvSpPr txBox="1"/>
          <p:nvPr/>
        </p:nvSpPr>
        <p:spPr>
          <a:xfrm>
            <a:off x="609600" y="2133600"/>
            <a:ext cx="3713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Original (float64)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91" name="Google Shape;291;g645bf9293b_0_0"/>
          <p:cNvSpPr txBox="1"/>
          <p:nvPr/>
        </p:nvSpPr>
        <p:spPr>
          <a:xfrm>
            <a:off x="4475775" y="2133600"/>
            <a:ext cx="4106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Anime Style Art RGB, Scaled 9x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3be4361e9_2_68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pic>
        <p:nvPicPr>
          <p:cNvPr id="298" name="Google Shape;298;g63be4361e9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94175"/>
            <a:ext cx="3713775" cy="37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63be4361e9_2_68"/>
          <p:cNvSpPr txBox="1"/>
          <p:nvPr/>
        </p:nvSpPr>
        <p:spPr>
          <a:xfrm>
            <a:off x="609600" y="2133600"/>
            <a:ext cx="3713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Original (uint8)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00" name="Google Shape;300;g63be4361e9_2_68"/>
          <p:cNvSpPr txBox="1"/>
          <p:nvPr/>
        </p:nvSpPr>
        <p:spPr>
          <a:xfrm>
            <a:off x="4475775" y="2133600"/>
            <a:ext cx="3713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Anime Style Art, Scaled 10x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1" name="Google Shape;301;g63be4361e9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775" y="2594250"/>
            <a:ext cx="3713699" cy="37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17032d4f0_0_46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pic>
        <p:nvPicPr>
          <p:cNvPr id="308" name="Google Shape;308;g617032d4f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594175"/>
            <a:ext cx="3713775" cy="37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617032d4f0_0_46"/>
          <p:cNvSpPr txBox="1"/>
          <p:nvPr/>
        </p:nvSpPr>
        <p:spPr>
          <a:xfrm>
            <a:off x="609600" y="2133600"/>
            <a:ext cx="3713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Original (uint8)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10" name="Google Shape;310;g617032d4f0_0_46"/>
          <p:cNvSpPr txBox="1"/>
          <p:nvPr/>
        </p:nvSpPr>
        <p:spPr>
          <a:xfrm>
            <a:off x="4475775" y="2133600"/>
            <a:ext cx="3713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Anime Style Art, Denoised 2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11" name="Google Shape;311;g617032d4f0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775" y="2594175"/>
            <a:ext cx="3713700" cy="3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9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609600" y="2435550"/>
            <a:ext cx="8229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Model + Software Package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Laser Power Estimate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Thermal Image Scaling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Future Plans</a:t>
            </a:r>
            <a:endParaRPr/>
          </a:p>
        </p:txBody>
      </p:sp>
      <p:sp>
        <p:nvSpPr>
          <p:cNvPr id="97" name="Google Shape;97;p2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be4361e9_3_1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sp>
        <p:nvSpPr>
          <p:cNvPr id="318" name="Google Shape;318;g63be4361e9_3_10"/>
          <p:cNvSpPr txBox="1"/>
          <p:nvPr>
            <p:ph idx="1" type="body"/>
          </p:nvPr>
        </p:nvSpPr>
        <p:spPr>
          <a:xfrm>
            <a:off x="609600" y="2362200"/>
            <a:ext cx="81000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For each model 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For each image data type: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Scaling/denoise the data for different factors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Scaling 2x to 10x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Denoising 0 to 2 factor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Datasets used: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Arrow Shape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Raspberry Pi dataset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60 secs of hand gestures</a:t>
            </a:r>
            <a:endParaRPr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be4361e9_3_2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Scaling</a:t>
            </a:r>
            <a:endParaRPr/>
          </a:p>
        </p:txBody>
      </p:sp>
      <p:sp>
        <p:nvSpPr>
          <p:cNvPr id="325" name="Google Shape;325;g63be4361e9_3_2"/>
          <p:cNvSpPr txBox="1"/>
          <p:nvPr>
            <p:ph idx="1" type="body"/>
          </p:nvPr>
        </p:nvSpPr>
        <p:spPr>
          <a:xfrm>
            <a:off x="609600" y="2362200"/>
            <a:ext cx="81000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Results are compared to the original by the following: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Difference in maximum temperatures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Difference in minimum temperatures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Difference in temperature range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Difference in temperature variance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Variance in the above values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Could be used to retrain the model</a:t>
            </a:r>
            <a:endParaRPr sz="2600"/>
          </a:p>
          <a:p>
            <a:pPr indent="0" lvl="0" marL="0" rtl="0" algn="l"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3be4361e9_3_39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Plans</a:t>
            </a:r>
            <a:endParaRPr/>
          </a:p>
        </p:txBody>
      </p:sp>
      <p:pic>
        <p:nvPicPr>
          <p:cNvPr id="332" name="Google Shape;332;g63be4361e9_3_39"/>
          <p:cNvPicPr preferRelativeResize="0"/>
          <p:nvPr/>
        </p:nvPicPr>
        <p:blipFill rotWithShape="1">
          <a:blip r:embed="rId3">
            <a:alphaModFix/>
          </a:blip>
          <a:srcRect b="4221" l="0" r="0" t="13804"/>
          <a:stretch/>
        </p:blipFill>
        <p:spPr>
          <a:xfrm rot="-5400000">
            <a:off x="2254787" y="1738748"/>
            <a:ext cx="4634427" cy="506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be4361e9_3_18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Plans</a:t>
            </a:r>
            <a:endParaRPr/>
          </a:p>
        </p:txBody>
      </p:sp>
      <p:sp>
        <p:nvSpPr>
          <p:cNvPr id="339" name="Google Shape;339;g63be4361e9_3_18"/>
          <p:cNvSpPr txBox="1"/>
          <p:nvPr>
            <p:ph idx="1" type="body"/>
          </p:nvPr>
        </p:nvSpPr>
        <p:spPr>
          <a:xfrm>
            <a:off x="609600" y="2362200"/>
            <a:ext cx="81000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Record thermal data using a Raspberry Pi and a cheap thermal camera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Custom case being built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Attaches near the base plate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Records thermal data from a different angle</a:t>
            </a:r>
            <a:endParaRPr sz="26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If it can safely collect data, other sensors could be added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Continue to investigate power estimate methods</a:t>
            </a:r>
            <a:endParaRPr sz="2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3be4361e9_3_26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Plans</a:t>
            </a:r>
            <a:endParaRPr/>
          </a:p>
        </p:txBody>
      </p:sp>
      <p:pic>
        <p:nvPicPr>
          <p:cNvPr id="346" name="Google Shape;346;g63be4361e9_3_26"/>
          <p:cNvPicPr preferRelativeResize="0"/>
          <p:nvPr/>
        </p:nvPicPr>
        <p:blipFill rotWithShape="1">
          <a:blip r:embed="rId3">
            <a:alphaModFix/>
          </a:blip>
          <a:srcRect b="20883" l="0" r="0" t="20848"/>
          <a:stretch/>
        </p:blipFill>
        <p:spPr>
          <a:xfrm>
            <a:off x="2587863" y="2133591"/>
            <a:ext cx="5644673" cy="43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63be4361e9_3_26"/>
          <p:cNvSpPr/>
          <p:nvPr/>
        </p:nvSpPr>
        <p:spPr>
          <a:xfrm>
            <a:off x="2724850" y="2133600"/>
            <a:ext cx="1641300" cy="135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63be4361e9_3_26"/>
          <p:cNvSpPr txBox="1"/>
          <p:nvPr>
            <p:ph idx="1" type="body"/>
          </p:nvPr>
        </p:nvSpPr>
        <p:spPr>
          <a:xfrm>
            <a:off x="226700" y="2362200"/>
            <a:ext cx="22482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MLX90640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-30 to 300℃ range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32x24 pixels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55° field of view (110° available)</a:t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319a6a81b_0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Thermal Camera Housing</a:t>
            </a:r>
            <a:endParaRPr/>
          </a:p>
        </p:txBody>
      </p:sp>
      <p:pic>
        <p:nvPicPr>
          <p:cNvPr id="355" name="Google Shape;355;g6319a6a81b_0_0"/>
          <p:cNvPicPr preferRelativeResize="0"/>
          <p:nvPr/>
        </p:nvPicPr>
        <p:blipFill rotWithShape="1">
          <a:blip r:embed="rId3">
            <a:alphaModFix/>
          </a:blip>
          <a:srcRect b="0" l="20235" r="14677" t="11769"/>
          <a:stretch/>
        </p:blipFill>
        <p:spPr>
          <a:xfrm>
            <a:off x="4325650" y="2023300"/>
            <a:ext cx="4513552" cy="4588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6319a6a81b_0_0"/>
          <p:cNvCxnSpPr/>
          <p:nvPr/>
        </p:nvCxnSpPr>
        <p:spPr>
          <a:xfrm rot="10800000">
            <a:off x="2151375" y="2981850"/>
            <a:ext cx="2303700" cy="84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7" name="Google Shape;357;g6319a6a81b_0_0"/>
          <p:cNvCxnSpPr/>
          <p:nvPr/>
        </p:nvCxnSpPr>
        <p:spPr>
          <a:xfrm flipH="1">
            <a:off x="2783050" y="5215125"/>
            <a:ext cx="2397000" cy="456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8" name="Google Shape;358;g6319a6a81b_0_0"/>
          <p:cNvCxnSpPr>
            <a:endCxn id="359" idx="3"/>
          </p:cNvCxnSpPr>
          <p:nvPr/>
        </p:nvCxnSpPr>
        <p:spPr>
          <a:xfrm flipH="1">
            <a:off x="2724950" y="4270800"/>
            <a:ext cx="5009400" cy="11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60" name="Google Shape;360;g6319a6a81b_0_0"/>
          <p:cNvSpPr txBox="1"/>
          <p:nvPr/>
        </p:nvSpPr>
        <p:spPr>
          <a:xfrm>
            <a:off x="409275" y="2397150"/>
            <a:ext cx="2642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</a:t>
            </a:r>
            <a:r>
              <a:rPr lang="en-US" sz="2400">
                <a:solidFill>
                  <a:srgbClr val="FFFFFF"/>
                </a:solidFill>
              </a:rPr>
              <a:t>hermal Camera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9" name="Google Shape;359;g6319a6a81b_0_0"/>
          <p:cNvSpPr txBox="1"/>
          <p:nvPr/>
        </p:nvSpPr>
        <p:spPr>
          <a:xfrm>
            <a:off x="82250" y="4093050"/>
            <a:ext cx="2642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Raspberry Pi 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1" name="Google Shape;361;g6319a6a81b_0_0"/>
          <p:cNvSpPr txBox="1"/>
          <p:nvPr/>
        </p:nvSpPr>
        <p:spPr>
          <a:xfrm>
            <a:off x="561675" y="5367950"/>
            <a:ext cx="2642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Slot Liner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319a6a81b_0_2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Experimentation</a:t>
            </a:r>
            <a:endParaRPr/>
          </a:p>
        </p:txBody>
      </p:sp>
      <p:sp>
        <p:nvSpPr>
          <p:cNvPr id="368" name="Google Shape;368;g6319a6a81b_0_20"/>
          <p:cNvSpPr txBox="1"/>
          <p:nvPr>
            <p:ph idx="1" type="body"/>
          </p:nvPr>
        </p:nvSpPr>
        <p:spPr>
          <a:xfrm>
            <a:off x="609600" y="2362200"/>
            <a:ext cx="81000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Thermal camera rig is enclosed to avoid powder damaging components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Powered by a single LiPo battery for 24hr single use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Scripted to run continuously and capture live thermal image data to log file structure</a:t>
            </a:r>
            <a:endParaRPr sz="26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After run, data can be extracted from SD card and processed offline</a:t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319a6a81b_0_14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Documentation +  Results</a:t>
            </a:r>
            <a:endParaRPr/>
          </a:p>
        </p:txBody>
      </p:sp>
      <p:sp>
        <p:nvSpPr>
          <p:cNvPr id="375" name="Google Shape;375;g6319a6a81b_0_14"/>
          <p:cNvSpPr txBox="1"/>
          <p:nvPr>
            <p:ph idx="1" type="body"/>
          </p:nvPr>
        </p:nvSpPr>
        <p:spPr>
          <a:xfrm>
            <a:off x="609600" y="2362200"/>
            <a:ext cx="81000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Documented in GitHub repository</a:t>
            </a:r>
            <a:endParaRPr sz="2600"/>
          </a:p>
        </p:txBody>
      </p:sp>
      <p:pic>
        <p:nvPicPr>
          <p:cNvPr id="376" name="Google Shape;376;g6319a6a81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05" y="3103576"/>
            <a:ext cx="3581500" cy="3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6319a6a81b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610" y="3128300"/>
            <a:ext cx="3769313" cy="35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6319a6a81b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8100" y="3515063"/>
            <a:ext cx="3167799" cy="27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17032d4f0_0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105" name="Google Shape;105;g617032d4f0_0_0"/>
          <p:cNvSpPr/>
          <p:nvPr/>
        </p:nvSpPr>
        <p:spPr>
          <a:xfrm>
            <a:off x="1254463" y="3139150"/>
            <a:ext cx="1282800" cy="57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Qr</a:t>
            </a:r>
            <a:endParaRPr sz="2500"/>
          </a:p>
        </p:txBody>
      </p:sp>
      <p:sp>
        <p:nvSpPr>
          <p:cNvPr id="106" name="Google Shape;106;g617032d4f0_0_0"/>
          <p:cNvSpPr/>
          <p:nvPr/>
        </p:nvSpPr>
        <p:spPr>
          <a:xfrm>
            <a:off x="3205163" y="3139150"/>
            <a:ext cx="1282800" cy="57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</a:t>
            </a:r>
            <a:endParaRPr sz="2500"/>
          </a:p>
        </p:txBody>
      </p:sp>
      <p:sp>
        <p:nvSpPr>
          <p:cNvPr id="107" name="Google Shape;107;g617032d4f0_0_0"/>
          <p:cNvSpPr/>
          <p:nvPr/>
        </p:nvSpPr>
        <p:spPr>
          <a:xfrm>
            <a:off x="5007238" y="3139150"/>
            <a:ext cx="1282800" cy="57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	 I</a:t>
            </a:r>
            <a:endParaRPr sz="2500"/>
          </a:p>
        </p:txBody>
      </p:sp>
      <p:sp>
        <p:nvSpPr>
          <p:cNvPr id="108" name="Google Shape;108;g617032d4f0_0_0"/>
          <p:cNvSpPr/>
          <p:nvPr/>
        </p:nvSpPr>
        <p:spPr>
          <a:xfrm>
            <a:off x="6983838" y="3139150"/>
            <a:ext cx="1282800" cy="57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</a:t>
            </a:r>
            <a:endParaRPr sz="2500"/>
          </a:p>
        </p:txBody>
      </p:sp>
      <p:sp>
        <p:nvSpPr>
          <p:cNvPr id="109" name="Google Shape;109;g617032d4f0_0_0"/>
          <p:cNvSpPr txBox="1"/>
          <p:nvPr/>
        </p:nvSpPr>
        <p:spPr>
          <a:xfrm>
            <a:off x="1040713" y="4340175"/>
            <a:ext cx="1710300" cy="653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Thermal Camera Footage</a:t>
            </a:r>
            <a:endParaRPr sz="1500"/>
          </a:p>
        </p:txBody>
      </p:sp>
      <p:sp>
        <p:nvSpPr>
          <p:cNvPr id="110" name="Google Shape;110;g617032d4f0_0_0"/>
          <p:cNvSpPr txBox="1"/>
          <p:nvPr/>
        </p:nvSpPr>
        <p:spPr>
          <a:xfrm>
            <a:off x="4793488" y="4082325"/>
            <a:ext cx="1710300" cy="116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Treating each pixel as a separate region of space</a:t>
            </a:r>
            <a:endParaRPr sz="1500"/>
          </a:p>
        </p:txBody>
      </p:sp>
      <p:sp>
        <p:nvSpPr>
          <p:cNvPr id="111" name="Google Shape;111;g617032d4f0_0_0"/>
          <p:cNvSpPr txBox="1"/>
          <p:nvPr/>
        </p:nvSpPr>
        <p:spPr>
          <a:xfrm>
            <a:off x="6770088" y="4239525"/>
            <a:ext cx="1710300" cy="85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Laser power is spread over a certain region</a:t>
            </a:r>
            <a:endParaRPr sz="1500"/>
          </a:p>
        </p:txBody>
      </p:sp>
      <p:cxnSp>
        <p:nvCxnSpPr>
          <p:cNvPr id="112" name="Google Shape;112;g617032d4f0_0_0"/>
          <p:cNvCxnSpPr>
            <a:stCxn id="106" idx="3"/>
            <a:endCxn id="107" idx="1"/>
          </p:cNvCxnSpPr>
          <p:nvPr/>
        </p:nvCxnSpPr>
        <p:spPr>
          <a:xfrm>
            <a:off x="4487963" y="3425500"/>
            <a:ext cx="5193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Google Shape;113;g617032d4f0_0_0"/>
          <p:cNvCxnSpPr>
            <a:stCxn id="107" idx="3"/>
            <a:endCxn id="108" idx="1"/>
          </p:cNvCxnSpPr>
          <p:nvPr/>
        </p:nvCxnSpPr>
        <p:spPr>
          <a:xfrm>
            <a:off x="6290038" y="3425500"/>
            <a:ext cx="6939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Google Shape;114;g617032d4f0_0_0"/>
          <p:cNvCxnSpPr>
            <a:stCxn id="105" idx="3"/>
            <a:endCxn id="106" idx="1"/>
          </p:cNvCxnSpPr>
          <p:nvPr/>
        </p:nvCxnSpPr>
        <p:spPr>
          <a:xfrm>
            <a:off x="2537263" y="3425500"/>
            <a:ext cx="6678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Google Shape;115;g617032d4f0_0_0"/>
          <p:cNvCxnSpPr>
            <a:stCxn id="107" idx="2"/>
            <a:endCxn id="110" idx="0"/>
          </p:cNvCxnSpPr>
          <p:nvPr/>
        </p:nvCxnSpPr>
        <p:spPr>
          <a:xfrm>
            <a:off x="5648638" y="3711850"/>
            <a:ext cx="0" cy="370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" name="Google Shape;116;g617032d4f0_0_0"/>
          <p:cNvCxnSpPr>
            <a:stCxn id="108" idx="2"/>
            <a:endCxn id="111" idx="0"/>
          </p:cNvCxnSpPr>
          <p:nvPr/>
        </p:nvCxnSpPr>
        <p:spPr>
          <a:xfrm>
            <a:off x="7625238" y="3711850"/>
            <a:ext cx="0" cy="5277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7" name="Google Shape;117;g617032d4f0_0_0"/>
          <p:cNvCxnSpPr>
            <a:stCxn id="105" idx="2"/>
            <a:endCxn id="109" idx="0"/>
          </p:cNvCxnSpPr>
          <p:nvPr/>
        </p:nvCxnSpPr>
        <p:spPr>
          <a:xfrm>
            <a:off x="1895863" y="3711850"/>
            <a:ext cx="0" cy="628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8" name="Google Shape;118;g617032d4f0_0_0"/>
          <p:cNvSpPr txBox="1"/>
          <p:nvPr/>
        </p:nvSpPr>
        <p:spPr>
          <a:xfrm>
            <a:off x="968413" y="2631713"/>
            <a:ext cx="1854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Radiative Heat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19" name="Google Shape;119;g617032d4f0_0_0"/>
          <p:cNvSpPr txBox="1"/>
          <p:nvPr/>
        </p:nvSpPr>
        <p:spPr>
          <a:xfrm>
            <a:off x="2919113" y="2631700"/>
            <a:ext cx="1854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Temperature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0" name="Google Shape;120;g617032d4f0_0_0"/>
          <p:cNvSpPr txBox="1"/>
          <p:nvPr/>
        </p:nvSpPr>
        <p:spPr>
          <a:xfrm>
            <a:off x="4721188" y="2631750"/>
            <a:ext cx="1854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Power Density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1" name="Google Shape;121;g617032d4f0_0_0"/>
          <p:cNvSpPr txBox="1"/>
          <p:nvPr/>
        </p:nvSpPr>
        <p:spPr>
          <a:xfrm>
            <a:off x="6770088" y="2694350"/>
            <a:ext cx="1710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Laser Power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128" name="Google Shape;128;p3"/>
          <p:cNvSpPr txBox="1"/>
          <p:nvPr>
            <p:ph idx="1" type="body"/>
          </p:nvPr>
        </p:nvSpPr>
        <p:spPr>
          <a:xfrm>
            <a:off x="609600" y="2133600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/>
              <a:t>Thermal camera -&gt; Temperature (K) -&gt; Power Density (W/m2)</a:t>
            </a:r>
            <a:endParaRPr sz="2300"/>
          </a:p>
          <a:p>
            <a:pPr indent="-311150" lvl="0" marL="34290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/>
              <a:t>Packaged as a Python Package</a:t>
            </a:r>
            <a:endParaRPr sz="2300"/>
          </a:p>
          <a:p>
            <a:pPr indent="-311150" lvl="0" marL="342900" rtl="0" algn="l">
              <a:spcBef>
                <a:spcPts val="84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License TBD</a:t>
            </a:r>
            <a:endParaRPr sz="2300"/>
          </a:p>
          <a:p>
            <a:pPr indent="-311150" lvl="0" marL="34290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/>
              <a:t>Four </a:t>
            </a:r>
            <a:r>
              <a:rPr lang="en-US" sz="2300"/>
              <a:t>modules:</a:t>
            </a:r>
            <a:endParaRPr sz="2300"/>
          </a:p>
          <a:p>
            <a:pPr indent="-317500" lvl="1" marL="742950" rtl="0" algn="l">
              <a:spcBef>
                <a:spcPts val="84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Model : Reading in and processing data</a:t>
            </a:r>
            <a:endParaRPr sz="2300"/>
          </a:p>
          <a:p>
            <a:pPr indent="-317500" lvl="1" marL="742950" rtl="0" algn="l">
              <a:spcBef>
                <a:spcPts val="84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Materials : Modelling material performance</a:t>
            </a:r>
            <a:endParaRPr sz="2300"/>
          </a:p>
          <a:p>
            <a:pPr indent="-317500" lvl="1" marL="742950" rtl="0" algn="l">
              <a:spcBef>
                <a:spcPts val="84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Experimental : Other methods investigated</a:t>
            </a:r>
            <a:endParaRPr sz="2300"/>
          </a:p>
          <a:p>
            <a:pPr indent="-317500" lvl="1" marL="742950" rtl="0" algn="l">
              <a:spcBef>
                <a:spcPts val="84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beamwritetohdf5 : Write data to a structured HDF5 file</a:t>
            </a:r>
            <a:endParaRPr sz="2300"/>
          </a:p>
        </p:txBody>
      </p:sp>
      <p:sp>
        <p:nvSpPr>
          <p:cNvPr id="129" name="Google Shape;129;p3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be4361e9_1_8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137" name="Google Shape;137;g63be4361e9_1_8"/>
          <p:cNvSpPr txBox="1"/>
          <p:nvPr>
            <p:ph idx="1" type="body"/>
          </p:nvPr>
        </p:nvSpPr>
        <p:spPr>
          <a:xfrm>
            <a:off x="609600" y="2362200"/>
            <a:ext cx="82296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Data is packaged in HDF5 files.</a:t>
            </a:r>
            <a:endParaRPr sz="2600"/>
          </a:p>
          <a:p>
            <a:pPr indent="-3365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Designed to handle large volumes of data</a:t>
            </a:r>
            <a:endParaRPr sz="2600"/>
          </a:p>
          <a:p>
            <a:pPr indent="-3365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Supports collections of datasets of different sizes</a:t>
            </a:r>
            <a:endParaRPr sz="2600"/>
          </a:p>
          <a:p>
            <a:pPr indent="-3365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Supported multi-dimensional data</a:t>
            </a:r>
            <a:endParaRPr sz="2600"/>
          </a:p>
          <a:p>
            <a:pPr indent="-3937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Structure for storing all information regarding a product</a:t>
            </a:r>
            <a:endParaRPr sz="2600"/>
          </a:p>
          <a:p>
            <a:pPr indent="-393700" lvl="0" marL="3429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Utility functions for simplify writing according to this structure</a:t>
            </a:r>
            <a:endParaRPr sz="2600"/>
          </a:p>
        </p:txBody>
      </p:sp>
      <p:sp>
        <p:nvSpPr>
          <p:cNvPr id="138" name="Google Shape;138;g63be4361e9_1_8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63be4361e9_1_8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be4361e9_1_14"/>
          <p:cNvSpPr/>
          <p:nvPr/>
        </p:nvSpPr>
        <p:spPr>
          <a:xfrm>
            <a:off x="3444863" y="1857525"/>
            <a:ext cx="2107500" cy="461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Runs</a:t>
            </a:r>
            <a:endParaRPr sz="2500"/>
          </a:p>
        </p:txBody>
      </p:sp>
      <p:sp>
        <p:nvSpPr>
          <p:cNvPr id="146" name="Google Shape;146;g63be4361e9_1_14"/>
          <p:cNvSpPr/>
          <p:nvPr/>
        </p:nvSpPr>
        <p:spPr>
          <a:xfrm>
            <a:off x="3444863" y="2674825"/>
            <a:ext cx="2107500" cy="461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{1…}</a:t>
            </a:r>
            <a:endParaRPr sz="2500"/>
          </a:p>
        </p:txBody>
      </p:sp>
      <p:cxnSp>
        <p:nvCxnSpPr>
          <p:cNvPr id="147" name="Google Shape;147;g63be4361e9_1_14"/>
          <p:cNvCxnSpPr>
            <a:stCxn id="145" idx="2"/>
            <a:endCxn id="146" idx="0"/>
          </p:cNvCxnSpPr>
          <p:nvPr/>
        </p:nvCxnSpPr>
        <p:spPr>
          <a:xfrm>
            <a:off x="4498613" y="2319225"/>
            <a:ext cx="0" cy="355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g63be4361e9_1_14"/>
          <p:cNvSpPr/>
          <p:nvPr/>
        </p:nvSpPr>
        <p:spPr>
          <a:xfrm>
            <a:off x="6202863" y="3738675"/>
            <a:ext cx="21075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Data</a:t>
            </a:r>
            <a:endParaRPr sz="2500"/>
          </a:p>
        </p:txBody>
      </p:sp>
      <p:sp>
        <p:nvSpPr>
          <p:cNvPr id="149" name="Google Shape;149;g63be4361e9_1_14"/>
          <p:cNvSpPr/>
          <p:nvPr/>
        </p:nvSpPr>
        <p:spPr>
          <a:xfrm>
            <a:off x="4102875" y="4801500"/>
            <a:ext cx="14139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Laser</a:t>
            </a:r>
            <a:endParaRPr sz="2500"/>
          </a:p>
        </p:txBody>
      </p:sp>
      <p:sp>
        <p:nvSpPr>
          <p:cNvPr id="150" name="Google Shape;150;g63be4361e9_1_14"/>
          <p:cNvSpPr/>
          <p:nvPr/>
        </p:nvSpPr>
        <p:spPr>
          <a:xfrm>
            <a:off x="7256513" y="4801525"/>
            <a:ext cx="14139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Camera</a:t>
            </a:r>
            <a:endParaRPr sz="2500"/>
          </a:p>
        </p:txBody>
      </p:sp>
      <p:cxnSp>
        <p:nvCxnSpPr>
          <p:cNvPr id="151" name="Google Shape;151;g63be4361e9_1_14"/>
          <p:cNvCxnSpPr>
            <a:stCxn id="148" idx="2"/>
            <a:endCxn id="150" idx="0"/>
          </p:cNvCxnSpPr>
          <p:nvPr/>
        </p:nvCxnSpPr>
        <p:spPr>
          <a:xfrm flipH="1" rot="-5400000">
            <a:off x="7334763" y="4172925"/>
            <a:ext cx="550500" cy="7068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g63be4361e9_1_14"/>
          <p:cNvCxnSpPr>
            <a:stCxn id="149" idx="0"/>
            <a:endCxn id="148" idx="2"/>
          </p:cNvCxnSpPr>
          <p:nvPr/>
        </p:nvCxnSpPr>
        <p:spPr>
          <a:xfrm rot="-5400000">
            <a:off x="5757975" y="3302850"/>
            <a:ext cx="550500" cy="24468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g63be4361e9_1_14"/>
          <p:cNvCxnSpPr>
            <a:stCxn id="146" idx="2"/>
            <a:endCxn id="148" idx="0"/>
          </p:cNvCxnSpPr>
          <p:nvPr/>
        </p:nvCxnSpPr>
        <p:spPr>
          <a:xfrm flipH="1" rot="-5400000">
            <a:off x="5576513" y="2058625"/>
            <a:ext cx="602100" cy="27579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g63be4361e9_1_14"/>
          <p:cNvSpPr/>
          <p:nvPr/>
        </p:nvSpPr>
        <p:spPr>
          <a:xfrm>
            <a:off x="923238" y="3738675"/>
            <a:ext cx="21075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Predictions</a:t>
            </a:r>
            <a:endParaRPr sz="2500"/>
          </a:p>
        </p:txBody>
      </p:sp>
      <p:sp>
        <p:nvSpPr>
          <p:cNvPr id="155" name="Google Shape;155;g63be4361e9_1_14"/>
          <p:cNvSpPr/>
          <p:nvPr/>
        </p:nvSpPr>
        <p:spPr>
          <a:xfrm>
            <a:off x="923238" y="480152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</a:t>
            </a:r>
            <a:endParaRPr sz="2500"/>
          </a:p>
        </p:txBody>
      </p:sp>
      <p:sp>
        <p:nvSpPr>
          <p:cNvPr id="156" name="Google Shape;156;g63be4361e9_1_14"/>
          <p:cNvSpPr/>
          <p:nvPr/>
        </p:nvSpPr>
        <p:spPr>
          <a:xfrm>
            <a:off x="1690363" y="480152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</a:t>
            </a:r>
            <a:endParaRPr sz="2500"/>
          </a:p>
        </p:txBody>
      </p:sp>
      <p:sp>
        <p:nvSpPr>
          <p:cNvPr id="157" name="Google Shape;157;g63be4361e9_1_14"/>
          <p:cNvSpPr/>
          <p:nvPr/>
        </p:nvSpPr>
        <p:spPr>
          <a:xfrm>
            <a:off x="2457488" y="480152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Tp</a:t>
            </a:r>
            <a:endParaRPr sz="2500"/>
          </a:p>
        </p:txBody>
      </p:sp>
      <p:sp>
        <p:nvSpPr>
          <p:cNvPr id="158" name="Google Shape;158;g63be4361e9_1_14"/>
          <p:cNvSpPr/>
          <p:nvPr/>
        </p:nvSpPr>
        <p:spPr>
          <a:xfrm>
            <a:off x="3224613" y="480152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I</a:t>
            </a:r>
            <a:endParaRPr sz="2500"/>
          </a:p>
        </p:txBody>
      </p:sp>
      <p:sp>
        <p:nvSpPr>
          <p:cNvPr id="159" name="Google Shape;159;g63be4361e9_1_14"/>
          <p:cNvSpPr/>
          <p:nvPr/>
        </p:nvSpPr>
        <p:spPr>
          <a:xfrm>
            <a:off x="156113" y="480152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</a:t>
            </a:r>
            <a:endParaRPr sz="2500"/>
          </a:p>
        </p:txBody>
      </p:sp>
      <p:cxnSp>
        <p:nvCxnSpPr>
          <p:cNvPr id="160" name="Google Shape;160;g63be4361e9_1_14"/>
          <p:cNvCxnSpPr>
            <a:stCxn id="154" idx="2"/>
            <a:endCxn id="158" idx="0"/>
          </p:cNvCxnSpPr>
          <p:nvPr/>
        </p:nvCxnSpPr>
        <p:spPr>
          <a:xfrm flipH="1" rot="-5400000">
            <a:off x="2472438" y="3755625"/>
            <a:ext cx="550500" cy="15414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g63be4361e9_1_14"/>
          <p:cNvCxnSpPr>
            <a:stCxn id="154" idx="2"/>
            <a:endCxn id="157" idx="0"/>
          </p:cNvCxnSpPr>
          <p:nvPr/>
        </p:nvCxnSpPr>
        <p:spPr>
          <a:xfrm flipH="1" rot="-5400000">
            <a:off x="2088888" y="4139175"/>
            <a:ext cx="550500" cy="7743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g63be4361e9_1_14"/>
          <p:cNvCxnSpPr>
            <a:stCxn id="154" idx="2"/>
            <a:endCxn id="156" idx="0"/>
          </p:cNvCxnSpPr>
          <p:nvPr/>
        </p:nvCxnSpPr>
        <p:spPr>
          <a:xfrm flipH="1" rot="-5400000">
            <a:off x="1705338" y="4522725"/>
            <a:ext cx="550500" cy="72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g63be4361e9_1_14"/>
          <p:cNvCxnSpPr>
            <a:stCxn id="154" idx="2"/>
            <a:endCxn id="155" idx="0"/>
          </p:cNvCxnSpPr>
          <p:nvPr/>
        </p:nvCxnSpPr>
        <p:spPr>
          <a:xfrm rot="5400000">
            <a:off x="1321788" y="4146375"/>
            <a:ext cx="550500" cy="7599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g63be4361e9_1_14"/>
          <p:cNvCxnSpPr>
            <a:stCxn id="154" idx="2"/>
            <a:endCxn id="159" idx="0"/>
          </p:cNvCxnSpPr>
          <p:nvPr/>
        </p:nvCxnSpPr>
        <p:spPr>
          <a:xfrm rot="5400000">
            <a:off x="938238" y="3762825"/>
            <a:ext cx="550500" cy="15270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g63be4361e9_1_14"/>
          <p:cNvCxnSpPr>
            <a:stCxn id="154" idx="0"/>
            <a:endCxn id="146" idx="2"/>
          </p:cNvCxnSpPr>
          <p:nvPr/>
        </p:nvCxnSpPr>
        <p:spPr>
          <a:xfrm rot="-5400000">
            <a:off x="2936688" y="2176875"/>
            <a:ext cx="602100" cy="25215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g63be4361e9_1_14"/>
          <p:cNvSpPr/>
          <p:nvPr/>
        </p:nvSpPr>
        <p:spPr>
          <a:xfrm>
            <a:off x="8157488" y="562637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Qr</a:t>
            </a:r>
            <a:endParaRPr sz="2500"/>
          </a:p>
        </p:txBody>
      </p:sp>
      <p:cxnSp>
        <p:nvCxnSpPr>
          <p:cNvPr id="167" name="Google Shape;167;g63be4361e9_1_14"/>
          <p:cNvCxnSpPr>
            <a:stCxn id="166" idx="0"/>
            <a:endCxn id="150" idx="2"/>
          </p:cNvCxnSpPr>
          <p:nvPr/>
        </p:nvCxnSpPr>
        <p:spPr>
          <a:xfrm flipH="1" rot="5400000">
            <a:off x="8051288" y="5226325"/>
            <a:ext cx="312300" cy="487800"/>
          </a:xfrm>
          <a:prstGeom prst="bentConnector3">
            <a:avLst>
              <a:gd fmla="val 4997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g63be4361e9_1_14"/>
          <p:cNvSpPr/>
          <p:nvPr/>
        </p:nvSpPr>
        <p:spPr>
          <a:xfrm>
            <a:off x="3748863" y="5626300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z</a:t>
            </a:r>
            <a:endParaRPr sz="2500"/>
          </a:p>
        </p:txBody>
      </p:sp>
      <p:sp>
        <p:nvSpPr>
          <p:cNvPr id="169" name="Google Shape;169;g63be4361e9_1_14"/>
          <p:cNvSpPr/>
          <p:nvPr/>
        </p:nvSpPr>
        <p:spPr>
          <a:xfrm>
            <a:off x="4515988" y="5626300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</a:t>
            </a:r>
            <a:endParaRPr sz="2500"/>
          </a:p>
        </p:txBody>
      </p:sp>
      <p:sp>
        <p:nvSpPr>
          <p:cNvPr id="170" name="Google Shape;170;g63be4361e9_1_14"/>
          <p:cNvSpPr/>
          <p:nvPr/>
        </p:nvSpPr>
        <p:spPr>
          <a:xfrm>
            <a:off x="5283113" y="5626300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</a:t>
            </a:r>
            <a:endParaRPr sz="2500"/>
          </a:p>
        </p:txBody>
      </p:sp>
      <p:sp>
        <p:nvSpPr>
          <p:cNvPr id="171" name="Google Shape;171;g63be4361e9_1_14"/>
          <p:cNvSpPr/>
          <p:nvPr/>
        </p:nvSpPr>
        <p:spPr>
          <a:xfrm>
            <a:off x="6050238" y="5626300"/>
            <a:ext cx="7599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vel</a:t>
            </a:r>
            <a:endParaRPr sz="2500"/>
          </a:p>
        </p:txBody>
      </p:sp>
      <p:sp>
        <p:nvSpPr>
          <p:cNvPr id="172" name="Google Shape;172;g63be4361e9_1_14"/>
          <p:cNvSpPr/>
          <p:nvPr/>
        </p:nvSpPr>
        <p:spPr>
          <a:xfrm>
            <a:off x="2214613" y="5626300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x</a:t>
            </a:r>
            <a:endParaRPr sz="2500"/>
          </a:p>
        </p:txBody>
      </p:sp>
      <p:cxnSp>
        <p:nvCxnSpPr>
          <p:cNvPr id="173" name="Google Shape;173;g63be4361e9_1_14"/>
          <p:cNvCxnSpPr>
            <a:stCxn id="149" idx="2"/>
            <a:endCxn id="169" idx="0"/>
          </p:cNvCxnSpPr>
          <p:nvPr/>
        </p:nvCxnSpPr>
        <p:spPr>
          <a:xfrm flipH="1" rot="-5400000">
            <a:off x="4653975" y="5469750"/>
            <a:ext cx="312300" cy="6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63be4361e9_1_14"/>
          <p:cNvCxnSpPr>
            <a:stCxn id="149" idx="2"/>
            <a:endCxn id="172" idx="0"/>
          </p:cNvCxnSpPr>
          <p:nvPr/>
        </p:nvCxnSpPr>
        <p:spPr>
          <a:xfrm rot="5400000">
            <a:off x="3503025" y="4319400"/>
            <a:ext cx="312300" cy="23013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63be4361e9_1_14"/>
          <p:cNvCxnSpPr>
            <a:stCxn id="149" idx="2"/>
            <a:endCxn id="168" idx="0"/>
          </p:cNvCxnSpPr>
          <p:nvPr/>
        </p:nvCxnSpPr>
        <p:spPr>
          <a:xfrm rot="5400000">
            <a:off x="4270125" y="5086500"/>
            <a:ext cx="312300" cy="7671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g63be4361e9_1_14"/>
          <p:cNvCxnSpPr>
            <a:stCxn id="149" idx="2"/>
            <a:endCxn id="170" idx="0"/>
          </p:cNvCxnSpPr>
          <p:nvPr/>
        </p:nvCxnSpPr>
        <p:spPr>
          <a:xfrm flipH="1" rot="-5400000">
            <a:off x="5037225" y="5086500"/>
            <a:ext cx="312300" cy="7671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g63be4361e9_1_14"/>
          <p:cNvCxnSpPr>
            <a:stCxn id="149" idx="2"/>
            <a:endCxn id="171" idx="0"/>
          </p:cNvCxnSpPr>
          <p:nvPr/>
        </p:nvCxnSpPr>
        <p:spPr>
          <a:xfrm flipH="1" rot="-5400000">
            <a:off x="5463825" y="4659900"/>
            <a:ext cx="312300" cy="1620300"/>
          </a:xfrm>
          <a:prstGeom prst="bentConnector3">
            <a:avLst>
              <a:gd fmla="val 5001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g63be4361e9_1_14"/>
          <p:cNvSpPr txBox="1"/>
          <p:nvPr/>
        </p:nvSpPr>
        <p:spPr>
          <a:xfrm>
            <a:off x="3763013" y="1198025"/>
            <a:ext cx="14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File</a:t>
            </a:r>
            <a:endParaRPr sz="2500"/>
          </a:p>
        </p:txBody>
      </p:sp>
      <p:cxnSp>
        <p:nvCxnSpPr>
          <p:cNvPr id="179" name="Google Shape;179;g63be4361e9_1_14"/>
          <p:cNvCxnSpPr>
            <a:stCxn id="178" idx="2"/>
            <a:endCxn id="145" idx="0"/>
          </p:cNvCxnSpPr>
          <p:nvPr/>
        </p:nvCxnSpPr>
        <p:spPr>
          <a:xfrm>
            <a:off x="4498613" y="1659725"/>
            <a:ext cx="0" cy="1977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g63be4361e9_1_14"/>
          <p:cNvSpPr/>
          <p:nvPr/>
        </p:nvSpPr>
        <p:spPr>
          <a:xfrm>
            <a:off x="2981738" y="5626300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y</a:t>
            </a:r>
            <a:endParaRPr sz="2500"/>
          </a:p>
        </p:txBody>
      </p:sp>
      <p:sp>
        <p:nvSpPr>
          <p:cNvPr id="181" name="Google Shape;181;g63be4361e9_1_14"/>
          <p:cNvSpPr/>
          <p:nvPr/>
        </p:nvSpPr>
        <p:spPr>
          <a:xfrm>
            <a:off x="7181738" y="5626375"/>
            <a:ext cx="587700" cy="512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Pi</a:t>
            </a:r>
            <a:endParaRPr sz="2500"/>
          </a:p>
        </p:txBody>
      </p:sp>
      <p:cxnSp>
        <p:nvCxnSpPr>
          <p:cNvPr id="182" name="Google Shape;182;g63be4361e9_1_14"/>
          <p:cNvCxnSpPr>
            <a:stCxn id="150" idx="2"/>
            <a:endCxn id="181" idx="0"/>
          </p:cNvCxnSpPr>
          <p:nvPr/>
        </p:nvCxnSpPr>
        <p:spPr>
          <a:xfrm rot="5400000">
            <a:off x="7563263" y="5226325"/>
            <a:ext cx="312600" cy="487800"/>
          </a:xfrm>
          <a:prstGeom prst="bentConnector3">
            <a:avLst>
              <a:gd fmla="val 49976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1dd97e402_0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189" name="Google Shape;189;g61dd97e402_0_0"/>
          <p:cNvSpPr txBox="1"/>
          <p:nvPr>
            <p:ph idx="1" type="body"/>
          </p:nvPr>
        </p:nvSpPr>
        <p:spPr>
          <a:xfrm>
            <a:off x="609600" y="2362200"/>
            <a:ext cx="78069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Materials are defined in a config file</a:t>
            </a:r>
            <a:endParaRPr sz="28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Set of reference points for parameters and temperature ranges</a:t>
            </a:r>
            <a:endParaRPr sz="28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Builds functions around the points</a:t>
            </a:r>
            <a:endParaRPr sz="28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Modelling functions use these functions</a:t>
            </a:r>
            <a:endParaRPr sz="2800"/>
          </a:p>
        </p:txBody>
      </p:sp>
      <p:sp>
        <p:nvSpPr>
          <p:cNvPr id="190" name="Google Shape;190;g61dd97e402_0_0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61dd97e402_0_0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3be4361e9_0_0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198" name="Google Shape;198;g63be4361e9_0_0"/>
          <p:cNvSpPr txBox="1"/>
          <p:nvPr>
            <p:ph idx="1" type="body"/>
          </p:nvPr>
        </p:nvSpPr>
        <p:spPr>
          <a:xfrm>
            <a:off x="609600" y="2362200"/>
            <a:ext cx="8229600" cy="373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[SS-316L]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; thermal conductivity values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K = [16.3,15.45,21.5]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; temperature ranges for each thermal conductivity value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K_T = [[0,20],[20,100],[100,500]]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; specific heat capacity values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C = [450.0,492.5,500.0]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; temperature ranges for each thermal specific heat capacity value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C_T = [[0,20],[20,93],[93,100]]</a:t>
            </a:r>
            <a:endParaRPr sz="1800"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sz="1800"/>
          </a:p>
        </p:txBody>
      </p:sp>
      <p:sp>
        <p:nvSpPr>
          <p:cNvPr id="199" name="Google Shape;199;g63be4361e9_0_0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63be4361e9_0_0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be4361e9_0_7"/>
          <p:cNvSpPr txBox="1"/>
          <p:nvPr>
            <p:ph type="title"/>
          </p:nvPr>
        </p:nvSpPr>
        <p:spPr>
          <a:xfrm>
            <a:off x="609600" y="1371600"/>
            <a:ext cx="82296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207" name="Google Shape;207;g63be4361e9_0_7"/>
          <p:cNvSpPr txBox="1"/>
          <p:nvPr>
            <p:ph idx="1" type="body"/>
          </p:nvPr>
        </p:nvSpPr>
        <p:spPr>
          <a:xfrm>
            <a:off x="609600" y="2051100"/>
            <a:ext cx="8229600" cy="40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import </a:t>
            </a:r>
            <a:r>
              <a:rPr lang="en-US" sz="1800">
                <a:solidFill>
                  <a:schemeClr val="lt1"/>
                </a:solidFill>
              </a:rPr>
              <a:t>LBAMMaterials.LBAMMaterials as mat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import </a:t>
            </a:r>
            <a:r>
              <a:rPr lang="en-US" sz="1800">
                <a:solidFill>
                  <a:schemeClr val="lt1"/>
                </a:solidFill>
              </a:rPr>
              <a:t>LBAMModel.LBAMModel as model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import </a:t>
            </a:r>
            <a:r>
              <a:rPr lang="en-US" sz="1800">
                <a:solidFill>
                  <a:schemeClr val="lt1"/>
                </a:solidFill>
              </a:rPr>
              <a:t>WriteDataToHPF5.beamwritedatatohdf5 as hd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## Setup variables and material parameters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temperature of the space where the data was recorded in Kelvin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T0 = mat.CelciusToK(23.0)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Create the data and objects for stainless steel 316L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e : emissivity of the chosen material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K : Spline function for thermal conductivity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# D : Spline function for thermal diffusivity</a:t>
            </a:r>
            <a:endParaRPr sz="1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e,K,D = mat.buildMaterialData(</a:t>
            </a:r>
            <a:r>
              <a:rPr lang="en-US" sz="1800">
                <a:solidFill>
                  <a:srgbClr val="00FFFF"/>
                </a:solidFill>
              </a:rPr>
              <a:t>"SS-316L"</a:t>
            </a:r>
            <a:r>
              <a:rPr lang="en-US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8" name="Google Shape;208;g63be4361e9_0_7"/>
          <p:cNvSpPr txBox="1"/>
          <p:nvPr>
            <p:ph idx="10" type="dt"/>
          </p:nvPr>
        </p:nvSpPr>
        <p:spPr>
          <a:xfrm>
            <a:off x="685800" y="6553200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/>
              <a:t>26/06/2019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63be4361e9_0_7"/>
          <p:cNvSpPr txBox="1"/>
          <p:nvPr>
            <p:ph idx="11" type="ftr"/>
          </p:nvPr>
        </p:nvSpPr>
        <p:spPr>
          <a:xfrm>
            <a:off x="1371600" y="6553200"/>
            <a:ext cx="518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The University of Sheffield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uos_ppt_template_colour">
  <a:themeElements>
    <a:clrScheme name="">
      <a:dk1>
        <a:srgbClr val="FCFBE3"/>
      </a:dk1>
      <a:lt1>
        <a:srgbClr val="FFFFFF"/>
      </a:lt1>
      <a:dk2>
        <a:srgbClr val="336699"/>
      </a:dk2>
      <a:lt2>
        <a:srgbClr val="FFFF33"/>
      </a:lt2>
      <a:accent1>
        <a:srgbClr val="FFFF00"/>
      </a:accent1>
      <a:accent2>
        <a:srgbClr val="B5B5B5"/>
      </a:accent2>
      <a:accent3>
        <a:srgbClr val="ADB8CA"/>
      </a:accent3>
      <a:accent4>
        <a:srgbClr val="DADADA"/>
      </a:accent4>
      <a:accent5>
        <a:srgbClr val="FFFFAA"/>
      </a:accent5>
      <a:accent6>
        <a:srgbClr val="A4A4A4"/>
      </a:accent6>
      <a:hlink>
        <a:srgbClr val="00B4F0"/>
      </a:hlink>
      <a:folHlink>
        <a:srgbClr val="FF00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2011-12-13T16:49:42Z</dcterms:created>
  <dc:creator>Admin</dc:creator>
</cp:coreProperties>
</file>